
<file path=[Content_Types].xml><?xml version="1.0" encoding="utf-8"?>
<Types xmlns="http://schemas.openxmlformats.org/package/2006/content-types">
  <Default Extension="mp3" ContentType="audio/mpeg"/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3"/>
  </p:notesMasterIdLst>
  <p:handoutMasterIdLst>
    <p:handoutMasterId r:id="rId24"/>
  </p:handoutMasterIdLst>
  <p:sldIdLst>
    <p:sldId id="256" r:id="rId3"/>
    <p:sldId id="267" r:id="rId4"/>
    <p:sldId id="269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</p:sldIdLst>
  <p:sldSz cx="12188825" cy="6858000"/>
  <p:notesSz cx="6858000" cy="9144000"/>
  <p:custShowLst>
    <p:custShow name="Custom Show 1" id="0">
      <p:sldLst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</p:sldLst>
    </p:custShow>
    <p:custShow name="Copy of Custom Show 1" id="1">
      <p:sldLst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  <p15:guide id="6" pos="100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60"/>
  </p:normalViewPr>
  <p:slideViewPr>
    <p:cSldViewPr showGuides="1">
      <p:cViewPr varScale="1">
        <p:scale>
          <a:sx n="89" d="100"/>
          <a:sy n="89" d="100"/>
        </p:scale>
        <p:origin x="720" y="77"/>
      </p:cViewPr>
      <p:guideLst>
        <p:guide orient="horz" pos="2160"/>
        <p:guide pos="3839"/>
        <p:guide pos="10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7646E-8811-423A-9C42-2CBFADA00A96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60E59-1627-4404-ACC5-51C744AB0F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22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677E230-58DD-43ED-96A1-552DDAB53532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41221E5-7225-48EB-A4EE-420E7BFCF70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69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21888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1218883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13" name="Straight Connector 12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15" name="Straight Connector 14"/>
          <p:cNvCxnSpPr/>
          <p:nvPr/>
        </p:nvCxnSpPr>
        <p:spPr bwMode="white">
          <a:xfrm>
            <a:off x="121888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white">
          <a:xfrm>
            <a:off x="0" y="5631204"/>
            <a:ext cx="18283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329031" cy="2680127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28669" y="4344915"/>
            <a:ext cx="7516442" cy="111608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C6F8EA-316C-41DE-B9A4-EDCC3A85ED9A}" type="datetimeFigureOut">
              <a:rPr lang="en-US"/>
              <a:pPr/>
              <a:t>10/4/2013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1795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88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1" name="Straight Connector 10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"/>
          <p:cNvSpPr>
            <a:spLocks/>
          </p:cNvSpPr>
          <p:nvPr/>
        </p:nvSpPr>
        <p:spPr bwMode="white">
          <a:xfrm rot="5400000"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cxnSp>
        <p:nvCxnSpPr>
          <p:cNvPr id="14" name="Straight Connector 13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9612" y="685800"/>
            <a:ext cx="1787526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98613" y="685800"/>
            <a:ext cx="7848599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281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8553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1579384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11274663" y="5638800"/>
            <a:ext cx="304721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1216152" y="5638800"/>
            <a:ext cx="609441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0" y="5638800"/>
            <a:ext cx="12188825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22" name="Straight Connector 21"/>
          <p:cNvCxnSpPr/>
          <p:nvPr/>
        </p:nvCxnSpPr>
        <p:spPr bwMode="white">
          <a:xfrm>
            <a:off x="11573293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0" y="5643132"/>
            <a:ext cx="1216152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8" name="Pi"/>
          <p:cNvSpPr>
            <a:spLocks/>
          </p:cNvSpPr>
          <p:nvPr/>
        </p:nvSpPr>
        <p:spPr bwMode="white">
          <a:xfrm>
            <a:off x="276462" y="6032500"/>
            <a:ext cx="593189" cy="519176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cxnSp>
        <p:nvCxnSpPr>
          <p:cNvPr id="23" name="Straight Connector 22"/>
          <p:cNvCxnSpPr/>
          <p:nvPr/>
        </p:nvCxnSpPr>
        <p:spPr bwMode="white">
          <a:xfrm>
            <a:off x="1216152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1579384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11274663" y="0"/>
            <a:ext cx="304721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1218883" y="0"/>
            <a:ext cx="609441" cy="60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-2" y="0"/>
            <a:ext cx="1218883" cy="609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0" y="0"/>
            <a:ext cx="12188825" cy="6096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31" name="Straight Connector 30"/>
          <p:cNvCxnSpPr/>
          <p:nvPr/>
        </p:nvCxnSpPr>
        <p:spPr bwMode="white">
          <a:xfrm>
            <a:off x="11573293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0" y="0"/>
            <a:ext cx="1216152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cxnSp>
        <p:nvCxnSpPr>
          <p:cNvPr id="33" name="Straight Connector 32"/>
          <p:cNvCxnSpPr/>
          <p:nvPr/>
        </p:nvCxnSpPr>
        <p:spPr bwMode="white">
          <a:xfrm>
            <a:off x="1218884" y="0"/>
            <a:ext cx="0" cy="609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C6F8EA-316C-41DE-B9A4-EDCC3A85ED9A}" type="datetimeFigureOut">
              <a:rPr lang="en-US"/>
              <a:pPr/>
              <a:t>10/4/2013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8613" y="1600201"/>
            <a:ext cx="8283272" cy="2654064"/>
          </a:xfrm>
        </p:spPr>
        <p:txBody>
          <a:bodyPr anchor="b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8613" y="4259996"/>
            <a:ext cx="7264623" cy="1150203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446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93436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1651" y="1600200"/>
            <a:ext cx="4814586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10/4/2013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91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93436" y="2514706"/>
            <a:ext cx="4814586" cy="365749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57349" y="1499616"/>
            <a:ext cx="4818888" cy="93878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57349" y="2514600"/>
            <a:ext cx="4818888" cy="36555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10/4/2013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835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10/4/2013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357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6239" y="0"/>
            <a:ext cx="30472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cxnSp>
        <p:nvCxnSpPr>
          <p:cNvPr id="7" name="Straight Connector 6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969942" y="0"/>
            <a:ext cx="922621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1892563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10/4/2013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38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1792" y="0"/>
            <a:ext cx="4147717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cxnSp>
        <p:nvCxnSpPr>
          <p:cNvPr id="10" name="Straight Connector 9"/>
          <p:cNvCxnSpPr/>
          <p:nvPr/>
        </p:nvCxnSpPr>
        <p:spPr bwMode="white">
          <a:xfrm>
            <a:off x="62179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0251" y="482600"/>
            <a:ext cx="6195986" cy="568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10/4/2013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180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875530" y="0"/>
            <a:ext cx="7017034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4240" y="381000"/>
            <a:ext cx="3293422" cy="1371600"/>
          </a:xfrm>
        </p:spPr>
        <p:txBody>
          <a:bodyPr anchor="b">
            <a:normAutofit/>
          </a:bodyPr>
          <a:lstStyle>
            <a:lvl1pPr algn="l">
              <a:defRPr sz="2800" b="0" cap="all" baseline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5180251" y="482600"/>
            <a:ext cx="6195986" cy="5689600"/>
          </a:xfrm>
          <a:ln w="190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4240" y="1828800"/>
            <a:ext cx="3293422" cy="4343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F8EA-316C-41DE-B9A4-EDCC3A85ED9A}" type="datetimeFigureOut">
              <a:rPr lang="en-US"/>
              <a:t>10/4/2013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1BBB0-96F0-4077-A278-0F3FB5C104D3}" type="slidenum">
              <a:rPr/>
              <a:t>‹#›</a:t>
            </a:fld>
            <a:endParaRPr/>
          </a:p>
        </p:txBody>
      </p:sp>
      <p:cxnSp>
        <p:nvCxnSpPr>
          <p:cNvPr id="10" name="Straight Connector 9"/>
          <p:cNvCxnSpPr/>
          <p:nvPr/>
        </p:nvCxnSpPr>
        <p:spPr bwMode="white">
          <a:xfrm>
            <a:off x="11879867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90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884104" y="0"/>
            <a:ext cx="304721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17143" y="0"/>
            <a:ext cx="60944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09441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17143" y="736219"/>
            <a:ext cx="609441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14" name="Straight Connector 13"/>
          <p:cNvCxnSpPr/>
          <p:nvPr/>
        </p:nvCxnSpPr>
        <p:spPr bwMode="white">
          <a:xfrm>
            <a:off x="617143" y="7362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white">
          <a:xfrm>
            <a:off x="617143" y="1345819"/>
            <a:ext cx="60944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i"/>
          <p:cNvSpPr>
            <a:spLocks/>
          </p:cNvSpPr>
          <p:nvPr/>
        </p:nvSpPr>
        <p:spPr bwMode="white">
          <a:xfrm>
            <a:off x="756095" y="898102"/>
            <a:ext cx="336023" cy="294097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cxnSp>
        <p:nvCxnSpPr>
          <p:cNvPr id="16" name="Straight Connector 15"/>
          <p:cNvCxnSpPr/>
          <p:nvPr/>
        </p:nvCxnSpPr>
        <p:spPr bwMode="white">
          <a:xfrm>
            <a:off x="617143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93436" y="177800"/>
            <a:ext cx="9782801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93436" y="1600200"/>
            <a:ext cx="9782801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80250" y="6356351"/>
            <a:ext cx="1218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C2C6F8EA-316C-41DE-B9A4-EDCC3A85ED9A}" type="datetimeFigureOut">
              <a:rPr lang="en-US"/>
              <a:pPr/>
              <a:t>10/4/2013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5933" y="6356351"/>
            <a:ext cx="39740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6796" y="6356351"/>
            <a:ext cx="6094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C1BBB0-96F0-4077-A278-0F3FB5C104D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432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ma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m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wma"/><Relationship Id="rId1" Type="http://schemas.microsoft.com/office/2007/relationships/media" Target="../media/media11.wm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2.wma"/><Relationship Id="rId1" Type="http://schemas.microsoft.com/office/2007/relationships/media" Target="../media/media12.wm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3.wma"/><Relationship Id="rId1" Type="http://schemas.microsoft.com/office/2007/relationships/media" Target="../media/media13.wm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4.wma"/><Relationship Id="rId1" Type="http://schemas.microsoft.com/office/2007/relationships/media" Target="../media/media14.wm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5.wma"/><Relationship Id="rId1" Type="http://schemas.microsoft.com/office/2007/relationships/media" Target="../media/media15.wm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6.wma"/><Relationship Id="rId1" Type="http://schemas.microsoft.com/office/2007/relationships/media" Target="../media/media16.wm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7.wma"/><Relationship Id="rId1" Type="http://schemas.microsoft.com/office/2007/relationships/media" Target="../media/media17.wm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8.wma"/><Relationship Id="rId1" Type="http://schemas.microsoft.com/office/2007/relationships/media" Target="../media/media18.wma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9.wma"/><Relationship Id="rId1" Type="http://schemas.microsoft.com/office/2007/relationships/media" Target="../media/media19.wma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0.wma"/><Relationship Id="rId1" Type="http://schemas.microsoft.com/office/2007/relationships/media" Target="../media/media20.wm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wma"/><Relationship Id="rId1" Type="http://schemas.microsoft.com/office/2007/relationships/media" Target="../media/media21.wm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wma"/><Relationship Id="rId1" Type="http://schemas.microsoft.com/office/2007/relationships/media" Target="../media/media7.wm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wma"/><Relationship Id="rId1" Type="http://schemas.microsoft.com/office/2007/relationships/media" Target="../media/media8.wm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wma"/><Relationship Id="rId1" Type="http://schemas.microsoft.com/office/2007/relationships/media" Target="../media/media9.wm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wma"/><Relationship Id="rId1" Type="http://schemas.microsoft.com/office/2007/relationships/media" Target="../media/media10.wm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847343" cy="2680127"/>
          </a:xfrm>
        </p:spPr>
        <p:txBody>
          <a:bodyPr/>
          <a:lstStyle/>
          <a:p>
            <a:r>
              <a:rPr lang="en-US" dirty="0" smtClean="0"/>
              <a:t>Decimal to Binary Numbers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Mr. Brockelman</a:t>
            </a:r>
          </a:p>
          <a:p>
            <a:r>
              <a:rPr lang="en-US" dirty="0" smtClean="0"/>
              <a:t>Logic Design 101</a:t>
            </a:r>
            <a:endParaRPr lang="en-US" dirty="0"/>
          </a:p>
        </p:txBody>
      </p:sp>
      <p:pic>
        <p:nvPicPr>
          <p:cNvPr id="4" name="brockelmanaCE550Blog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6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23012" y="1219200"/>
            <a:ext cx="487362" cy="487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761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4887">
        <p:fade/>
      </p:transition>
    </mc:Choice>
    <mc:Fallback>
      <p:transition spd="med" advTm="548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20141217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The 1’s, 2’s,4’s, and 8’s binary columns are 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46783" y="50292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44089" y="4782234"/>
            <a:ext cx="1297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Six </a:t>
            </a:r>
          </a:p>
          <a:p>
            <a:pPr algn="ctr"/>
            <a:r>
              <a:rPr lang="en-US" dirty="0" smtClean="0"/>
              <a:t>(0+4+2+0)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871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4">
        <p:fade/>
      </p:transition>
    </mc:Choice>
    <mc:Fallback>
      <p:transition spd="med" advTm="70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88320970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The 1’s, 2’s,4’s, and 8’s binary columns are 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33876" y="54102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67276" y="5163234"/>
            <a:ext cx="127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Seven (0+4+2+1)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6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4931">
        <p:fade/>
      </p:transition>
    </mc:Choice>
    <mc:Fallback>
      <p:transition spd="med" advTm="1493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484915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The 1’s, 2’s,4’s, and 8’s binary columns are 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33876" y="58674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82941" y="5558136"/>
            <a:ext cx="127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Eight (8+0+0+0)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674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8008">
        <p:fade/>
      </p:transition>
    </mc:Choice>
    <mc:Fallback>
      <p:transition spd="med" advTm="80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29264467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The 1’s, 2’s,4’s, and 8’s binary columns are 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35163" y="62484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98605" y="5862935"/>
            <a:ext cx="127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Nine (8+0+0+1)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66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2003">
        <p:fade/>
      </p:transition>
    </mc:Choice>
    <mc:Fallback>
      <p:transition spd="med" advTm="1200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87473075"/>
              </p:ext>
            </p:extLst>
          </p:nvPr>
        </p:nvGraphicFramePr>
        <p:xfrm>
          <a:off x="1751012" y="1700284"/>
          <a:ext cx="2590801" cy="3160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457200"/>
                <a:gridCol w="381000"/>
                <a:gridCol w="381000"/>
                <a:gridCol w="381000"/>
                <a:gridCol w="381001"/>
              </a:tblGrid>
              <a:tr h="28800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484836" y="1600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For this example </a:t>
            </a:r>
            <a:r>
              <a:rPr lang="en-US" dirty="0" smtClean="0"/>
              <a:t>we </a:t>
            </a:r>
            <a:r>
              <a:rPr lang="en-US" dirty="0"/>
              <a:t>need </a:t>
            </a:r>
            <a:r>
              <a:rPr lang="en-US" dirty="0" smtClean="0"/>
              <a:t>two columns </a:t>
            </a:r>
            <a:r>
              <a:rPr lang="en-US" dirty="0"/>
              <a:t>for decimal </a:t>
            </a:r>
            <a:r>
              <a:rPr lang="en-US" dirty="0" smtClean="0"/>
              <a:t>and 4 </a:t>
            </a:r>
            <a:r>
              <a:rPr lang="en-US" dirty="0"/>
              <a:t>columns for an equal binary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341812" y="25146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875212" y="2129135"/>
            <a:ext cx="127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Ten (8+0+2+0)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0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23037120"/>
              </p:ext>
            </p:extLst>
          </p:nvPr>
        </p:nvGraphicFramePr>
        <p:xfrm>
          <a:off x="1751012" y="1700284"/>
          <a:ext cx="2590801" cy="3160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457200"/>
                <a:gridCol w="381000"/>
                <a:gridCol w="381000"/>
                <a:gridCol w="381000"/>
                <a:gridCol w="381001"/>
              </a:tblGrid>
              <a:tr h="28800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484836" y="1600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For this example we need two columns for decimal and 4 columns for an equal binary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347413" y="290294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880813" y="2517475"/>
            <a:ext cx="127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Eleven (8+0+2+1)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94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23">
        <p:fade/>
      </p:transition>
    </mc:Choice>
    <mc:Fallback>
      <p:transition spd="med" advTm="10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03231455"/>
              </p:ext>
            </p:extLst>
          </p:nvPr>
        </p:nvGraphicFramePr>
        <p:xfrm>
          <a:off x="1751012" y="1700284"/>
          <a:ext cx="2590801" cy="3160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457200"/>
                <a:gridCol w="381000"/>
                <a:gridCol w="381000"/>
                <a:gridCol w="381000"/>
                <a:gridCol w="381001"/>
              </a:tblGrid>
              <a:tr h="28800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484836" y="1600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For this example we need two columns for decimal and 4 columns for an equal binary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341812" y="32766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951412" y="2891135"/>
            <a:ext cx="127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Twelve</a:t>
            </a:r>
          </a:p>
          <a:p>
            <a:pPr algn="ctr"/>
            <a:r>
              <a:rPr lang="en-US" dirty="0" smtClean="0"/>
              <a:t>(8+4+0+0)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709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117">
        <p:fade/>
      </p:transition>
    </mc:Choice>
    <mc:Fallback>
      <p:transition spd="med" advTm="31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09514031"/>
              </p:ext>
            </p:extLst>
          </p:nvPr>
        </p:nvGraphicFramePr>
        <p:xfrm>
          <a:off x="1751012" y="1700284"/>
          <a:ext cx="2590801" cy="3160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457200"/>
                <a:gridCol w="381000"/>
                <a:gridCol w="381000"/>
                <a:gridCol w="381000"/>
                <a:gridCol w="381001"/>
              </a:tblGrid>
              <a:tr h="28800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484836" y="1600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For this example we need two columns for decimal and 4 columns for an equal binary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341812" y="3728049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875212" y="3342584"/>
            <a:ext cx="127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Thirteen</a:t>
            </a:r>
          </a:p>
          <a:p>
            <a:pPr algn="ctr"/>
            <a:r>
              <a:rPr lang="en-US" dirty="0" smtClean="0"/>
              <a:t>(8+4+0+1)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939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8">
        <p:fade/>
      </p:transition>
    </mc:Choice>
    <mc:Fallback>
      <p:transition spd="med" advTm="30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5578495"/>
              </p:ext>
            </p:extLst>
          </p:nvPr>
        </p:nvGraphicFramePr>
        <p:xfrm>
          <a:off x="1751012" y="1700284"/>
          <a:ext cx="2590801" cy="3160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457200"/>
                <a:gridCol w="381000"/>
                <a:gridCol w="381000"/>
                <a:gridCol w="381000"/>
                <a:gridCol w="381001"/>
              </a:tblGrid>
              <a:tr h="28800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484836" y="1600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For this example we need two columns for decimal and 4 columns for an equal binary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330160" y="41910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874912" y="3805535"/>
            <a:ext cx="127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Fourteen</a:t>
            </a:r>
          </a:p>
          <a:p>
            <a:pPr algn="ctr"/>
            <a:r>
              <a:rPr lang="en-US" dirty="0" smtClean="0"/>
              <a:t>(8+4+2+0)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852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945">
        <p:fade/>
      </p:transition>
    </mc:Choice>
    <mc:Fallback>
      <p:transition spd="med" advTm="19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267086824"/>
              </p:ext>
            </p:extLst>
          </p:nvPr>
        </p:nvGraphicFramePr>
        <p:xfrm>
          <a:off x="1751012" y="1700284"/>
          <a:ext cx="2590801" cy="3160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457200"/>
                <a:gridCol w="381000"/>
                <a:gridCol w="381000"/>
                <a:gridCol w="381000"/>
                <a:gridCol w="381001"/>
              </a:tblGrid>
              <a:tr h="288001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10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484836" y="1600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For this example we need two columns for decimal and 4 columns for an equal binary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357477" y="45720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893602" y="4186535"/>
            <a:ext cx="12747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Fifteen</a:t>
            </a:r>
          </a:p>
          <a:p>
            <a:pPr algn="ctr"/>
            <a:r>
              <a:rPr lang="en-US" dirty="0" smtClean="0"/>
              <a:t>(8+0+2+0)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33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204">
        <p:fade/>
      </p:transition>
    </mc:Choice>
    <mc:Fallback>
      <p:transition spd="med" advTm="520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Representing Decimal Numbers in Binary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Decimal numbers have TEN unique values (0 thru 9)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Binary numbers have TWO unique values (0 and 1)</a:t>
            </a: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426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42044">
        <p:fade/>
      </p:transition>
    </mc:Choice>
    <mc:Fallback>
      <p:transition spd="med" advTm="420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669" y="1600200"/>
            <a:ext cx="8771143" cy="2680127"/>
          </a:xfrm>
        </p:spPr>
        <p:txBody>
          <a:bodyPr/>
          <a:lstStyle/>
          <a:p>
            <a:r>
              <a:rPr lang="en-US" dirty="0" smtClean="0"/>
              <a:t>Decimal to Binary Numbers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Mr. Brockelman</a:t>
            </a:r>
            <a:endParaRPr lang="en-US" dirty="0"/>
          </a:p>
          <a:p>
            <a:r>
              <a:rPr lang="en-US" dirty="0" smtClean="0"/>
              <a:t>Logic Design 101</a:t>
            </a:r>
            <a:endParaRPr lang="en-US" dirty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016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9305">
        <p:fade/>
      </p:transition>
    </mc:Choice>
    <mc:Fallback>
      <p:transition spd="med" advTm="293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73627192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Each additional </a:t>
            </a:r>
            <a:r>
              <a:rPr lang="en-US" dirty="0" smtClean="0"/>
              <a:t>column </a:t>
            </a:r>
            <a:r>
              <a:rPr lang="en-US" dirty="0" smtClean="0"/>
              <a:t>in a decimal number is a multiple of 10.</a:t>
            </a:r>
          </a:p>
          <a:p>
            <a:r>
              <a:rPr lang="en-US" dirty="0" smtClean="0"/>
              <a:t>Each additional </a:t>
            </a:r>
            <a:r>
              <a:rPr lang="en-US" dirty="0"/>
              <a:t>column in </a:t>
            </a:r>
            <a:r>
              <a:rPr lang="en-US" dirty="0" smtClean="0"/>
              <a:t>a binary number </a:t>
            </a:r>
            <a:r>
              <a:rPr lang="en-US" dirty="0"/>
              <a:t>i</a:t>
            </a:r>
            <a:r>
              <a:rPr lang="en-US" dirty="0" smtClean="0"/>
              <a:t>s a multiple of 2.</a:t>
            </a:r>
          </a:p>
          <a:p>
            <a:r>
              <a:rPr lang="en-US" dirty="0" smtClean="0"/>
              <a:t>For this example we only need one </a:t>
            </a:r>
            <a:r>
              <a:rPr lang="en-US" dirty="0"/>
              <a:t>column for </a:t>
            </a:r>
            <a:r>
              <a:rPr lang="en-US" dirty="0" smtClean="0"/>
              <a:t>decimal but 4 </a:t>
            </a:r>
            <a:r>
              <a:rPr lang="en-US" dirty="0" smtClean="0"/>
              <a:t>columns for </a:t>
            </a:r>
            <a:r>
              <a:rPr lang="en-US" dirty="0" smtClean="0"/>
              <a:t>an equal binary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89412" y="22860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25537" y="2039034"/>
            <a:ext cx="1242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Column</a:t>
            </a:r>
            <a:endParaRPr lang="en-US" dirty="0" smtClean="0">
              <a:solidFill>
                <a:srgbClr val="FF0000"/>
              </a:solidFill>
            </a:endParaRP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Value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33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184">
        <p:fade/>
      </p:transition>
    </mc:Choice>
    <mc:Fallback>
      <p:transition spd="med" advTm="501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96934927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Binary numbers can only have a 0 (zero) or a 1 (one) as a </a:t>
            </a:r>
            <a:r>
              <a:rPr lang="en-US" dirty="0"/>
              <a:t>column value</a:t>
            </a:r>
            <a:endParaRPr lang="en-US" dirty="0" smtClean="0"/>
          </a:p>
          <a:p>
            <a:r>
              <a:rPr lang="en-US" dirty="0" smtClean="0"/>
              <a:t>Each binary </a:t>
            </a:r>
            <a:r>
              <a:rPr lang="en-US" dirty="0"/>
              <a:t>column equates </a:t>
            </a:r>
            <a:r>
              <a:rPr lang="en-US" dirty="0" smtClean="0"/>
              <a:t>to their displayed value (8, 4, 2, 1)</a:t>
            </a:r>
          </a:p>
          <a:p>
            <a:r>
              <a:rPr lang="en-US" dirty="0" smtClean="0"/>
              <a:t>The 1’s, 2’s,4’s, and 8’s binary </a:t>
            </a:r>
            <a:r>
              <a:rPr lang="en-US" dirty="0" smtClean="0"/>
              <a:t>columns </a:t>
            </a:r>
            <a:r>
              <a:rPr lang="en-US" dirty="0" smtClean="0"/>
              <a:t>are 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91987" y="2609165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25386" y="2362199"/>
            <a:ext cx="12928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Zero </a:t>
            </a:r>
          </a:p>
          <a:p>
            <a:pPr algn="ctr"/>
            <a:r>
              <a:rPr lang="en-US" dirty="0" smtClean="0"/>
              <a:t>(0+0+0+0)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18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64984">
        <p:fade/>
      </p:transition>
    </mc:Choice>
    <mc:Fallback>
      <p:transition spd="med" advTm="649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2456996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Binary numbers can only have a 0 (zero) or a 1 (one) as a </a:t>
            </a:r>
            <a:r>
              <a:rPr lang="en-US" dirty="0"/>
              <a:t>column value</a:t>
            </a:r>
            <a:endParaRPr lang="en-US" dirty="0" smtClean="0"/>
          </a:p>
          <a:p>
            <a:r>
              <a:rPr lang="en-US" dirty="0" smtClean="0"/>
              <a:t>Each binary </a:t>
            </a:r>
            <a:r>
              <a:rPr lang="en-US" dirty="0"/>
              <a:t>column equates </a:t>
            </a:r>
            <a:r>
              <a:rPr lang="en-US" dirty="0" smtClean="0"/>
              <a:t>to their displayed value (8, 4, 2, 1)</a:t>
            </a:r>
          </a:p>
          <a:p>
            <a:r>
              <a:rPr lang="en-US" dirty="0" smtClean="0"/>
              <a:t>The 1’s, 2’s,4’s, and 8’s binary </a:t>
            </a:r>
            <a:r>
              <a:rPr lang="en-US" dirty="0" smtClean="0"/>
              <a:t>columns </a:t>
            </a:r>
            <a:r>
              <a:rPr lang="en-US" dirty="0"/>
              <a:t>are </a:t>
            </a:r>
            <a:r>
              <a:rPr lang="en-US" dirty="0" smtClean="0"/>
              <a:t>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68833" y="29852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16460" y="2738234"/>
            <a:ext cx="1301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One </a:t>
            </a:r>
          </a:p>
          <a:p>
            <a:pPr algn="ctr"/>
            <a:r>
              <a:rPr lang="en-US" dirty="0" smtClean="0"/>
              <a:t>(0+0+0+1)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861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9947">
        <p:fade/>
      </p:transition>
    </mc:Choice>
    <mc:Fallback>
      <p:transition spd="med" advTm="199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70401177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Binary numbers can only have a 0 (zero) or a 1 (one) as a </a:t>
            </a:r>
            <a:r>
              <a:rPr lang="en-US" dirty="0"/>
              <a:t>column value</a:t>
            </a:r>
            <a:endParaRPr lang="en-US" dirty="0" smtClean="0"/>
          </a:p>
          <a:p>
            <a:r>
              <a:rPr lang="en-US" dirty="0" smtClean="0"/>
              <a:t>Each binary </a:t>
            </a:r>
            <a:r>
              <a:rPr lang="en-US" dirty="0"/>
              <a:t>column equates </a:t>
            </a:r>
            <a:r>
              <a:rPr lang="en-US" dirty="0" smtClean="0"/>
              <a:t>to their displayed value (8, 4, 2, 1)</a:t>
            </a:r>
          </a:p>
          <a:p>
            <a:r>
              <a:rPr lang="en-US" dirty="0" smtClean="0"/>
              <a:t>The 1’s, 2’s,4’s, and 8’s binary </a:t>
            </a:r>
            <a:r>
              <a:rPr lang="en-US" dirty="0" smtClean="0"/>
              <a:t>columns </a:t>
            </a:r>
            <a:r>
              <a:rPr lang="en-US" dirty="0"/>
              <a:t>are </a:t>
            </a:r>
            <a:r>
              <a:rPr lang="en-US" dirty="0" smtClean="0"/>
              <a:t>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48404" y="3384565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81804" y="3137599"/>
            <a:ext cx="1336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Two </a:t>
            </a:r>
          </a:p>
          <a:p>
            <a:pPr algn="ctr"/>
            <a:r>
              <a:rPr lang="en-US" dirty="0" smtClean="0"/>
              <a:t>(0+0+2+0)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92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2126">
        <p:fade/>
      </p:transition>
    </mc:Choice>
    <mc:Fallback>
      <p:transition spd="med" advTm="221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51585234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The 1’s, 2’s,4’s, and 8’s binary columns are 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48404" y="378393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78778" y="3536964"/>
            <a:ext cx="13394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Three (0+0+2+1)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58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2016">
        <p:fade/>
      </p:transition>
    </mc:Choice>
    <mc:Fallback>
      <p:transition spd="med" advTm="320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035640961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The 1’s, 2’s,4’s, and 8’s binary columns are 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48404" y="41910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81804" y="3944034"/>
            <a:ext cx="1336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Four </a:t>
            </a:r>
          </a:p>
          <a:p>
            <a:pPr algn="ctr"/>
            <a:r>
              <a:rPr lang="en-US" dirty="0" smtClean="0"/>
              <a:t>(0+4+0+0)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984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9060">
        <p:fade/>
      </p:transition>
    </mc:Choice>
    <mc:Fallback>
      <p:transition spd="med" advTm="190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Decimal to Binary Representation</a:t>
            </a:r>
            <a:endParaRPr lang="en-US" dirty="0"/>
          </a:p>
        </p:txBody>
      </p:sp>
      <p:graphicFrame>
        <p:nvGraphicFramePr>
          <p:cNvPr id="11" name="Content Placeholder 10" descr="Sample table with 3 columns, 4 rows" title="Table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46919858"/>
              </p:ext>
            </p:extLst>
          </p:nvPr>
        </p:nvGraphicFramePr>
        <p:xfrm>
          <a:off x="1827212" y="1752600"/>
          <a:ext cx="2286000" cy="48116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/>
                <a:gridCol w="299624"/>
                <a:gridCol w="320056"/>
                <a:gridCol w="289544"/>
                <a:gridCol w="309976"/>
              </a:tblGrid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Decimal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Binary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</a:tr>
              <a:tr h="288001"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8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en-US" baseline="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4503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70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571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399212" y="1981200"/>
            <a:ext cx="4814586" cy="4572000"/>
          </a:xfrm>
        </p:spPr>
        <p:txBody>
          <a:bodyPr>
            <a:normAutofit/>
          </a:bodyPr>
          <a:lstStyle/>
          <a:p>
            <a:r>
              <a:rPr lang="en-US" dirty="0"/>
              <a:t>Binary numbers can only have a 0 (zero) or a 1 (one) as a column value</a:t>
            </a:r>
          </a:p>
          <a:p>
            <a:r>
              <a:rPr lang="en-US" dirty="0"/>
              <a:t>Each binary column equates to their displayed value (8, 4, 2, 1)</a:t>
            </a:r>
          </a:p>
          <a:p>
            <a:r>
              <a:rPr lang="en-US" dirty="0"/>
              <a:t>The 1’s, 2’s,4’s, and 8’s binary columns are added together to equate to a decimal number.</a:t>
            </a:r>
            <a:endParaRPr lang="en-US" dirty="0"/>
          </a:p>
        </p:txBody>
      </p:sp>
      <p:sp>
        <p:nvSpPr>
          <p:cNvPr id="8" name="Right Arrow 7"/>
          <p:cNvSpPr/>
          <p:nvPr/>
        </p:nvSpPr>
        <p:spPr>
          <a:xfrm rot="10800000">
            <a:off x="4148404" y="4648200"/>
            <a:ext cx="533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661524" y="4401234"/>
            <a:ext cx="12804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Binary </a:t>
            </a:r>
          </a:p>
          <a:p>
            <a:pPr algn="ctr"/>
            <a:r>
              <a:rPr lang="en-US" dirty="0" smtClean="0"/>
              <a:t>Five </a:t>
            </a:r>
          </a:p>
          <a:p>
            <a:pPr algn="ctr"/>
            <a:r>
              <a:rPr lang="en-US" dirty="0" smtClean="0"/>
              <a:t>(0+4+0+1)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49063" y="621823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25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5058">
        <p:fade/>
      </p:transition>
    </mc:Choice>
    <mc:Fallback>
      <p:transition spd="med" advTm="150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Math 16x9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9696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ath_16x9">
      <a:dk1>
        <a:srgbClr val="465562"/>
      </a:dk1>
      <a:lt1>
        <a:srgbClr val="FFFFFF"/>
      </a:lt1>
      <a:dk2>
        <a:srgbClr val="000000"/>
      </a:dk2>
      <a:lt2>
        <a:srgbClr val="F2ECE2"/>
      </a:lt2>
      <a:accent1>
        <a:srgbClr val="9BAAB7"/>
      </a:accent1>
      <a:accent2>
        <a:srgbClr val="B8D082"/>
      </a:accent2>
      <a:accent3>
        <a:srgbClr val="EFDB85"/>
      </a:accent3>
      <a:accent4>
        <a:srgbClr val="E8A565"/>
      </a:accent4>
      <a:accent5>
        <a:srgbClr val="BC9AAE"/>
      </a:accent5>
      <a:accent6>
        <a:srgbClr val="BABABA"/>
      </a:accent6>
      <a:hlink>
        <a:srgbClr val="8FC48C"/>
      </a:hlink>
      <a:folHlink>
        <a:srgbClr val="A97C96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20C675A-9AD3-40BB-AC57-0E9EFA3E4FB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Math education presentation with Pi (widescreen)</Template>
  <TotalTime>0</TotalTime>
  <Words>1803</Words>
  <Application>Microsoft Office PowerPoint</Application>
  <PresentationFormat>Custom</PresentationFormat>
  <Paragraphs>791</Paragraphs>
  <Slides>20</Slides>
  <Notes>0</Notes>
  <HiddenSlides>0</HiddenSlides>
  <MMClips>21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  <vt:variant>
        <vt:lpstr>Custom Shows</vt:lpstr>
      </vt:variant>
      <vt:variant>
        <vt:i4>2</vt:i4>
      </vt:variant>
    </vt:vector>
  </HeadingPairs>
  <TitlesOfParts>
    <vt:vector size="25" baseType="lpstr">
      <vt:lpstr>Arial</vt:lpstr>
      <vt:lpstr>Euphemia</vt:lpstr>
      <vt:lpstr>Math 16x9</vt:lpstr>
      <vt:lpstr>Decimal to Binary Numbers</vt:lpstr>
      <vt:lpstr>Representing Decimal Numbers in Binary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Representation</vt:lpstr>
      <vt:lpstr>Decimal to Binary Numbers</vt:lpstr>
      <vt:lpstr>Custom Show 1</vt:lpstr>
      <vt:lpstr>Copy of Custom Show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2013-10-04T12:07:23Z</dcterms:created>
  <dcterms:modified xsi:type="dcterms:W3CDTF">2013-10-04T23:44:48Z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TC027879479991</vt:lpwstr>
  </property>
</Properties>
</file>